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47" autoAdjust="0"/>
    <p:restoredTop sz="94660"/>
  </p:normalViewPr>
  <p:slideViewPr>
    <p:cSldViewPr>
      <p:cViewPr varScale="1">
        <p:scale>
          <a:sx n="68" d="100"/>
          <a:sy n="68" d="100"/>
        </p:scale>
        <p:origin x="127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70C261-A603-44F9-8DBF-9074C7B1C852}" type="doc">
      <dgm:prSet loTypeId="urn:microsoft.com/office/officeart/2005/8/layout/matrix1" loCatId="matrix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5DFF1B9-526A-4344-8E46-AED641E108FE}">
      <dgm:prSet phldrT="[Текст]"/>
      <dgm:spPr>
        <a:solidFill>
          <a:srgbClr val="00B0F0">
            <a:alpha val="80000"/>
          </a:srgbClr>
        </a:solidFill>
      </dgm:spPr>
      <dgm:t>
        <a:bodyPr/>
        <a:lstStyle/>
        <a:p>
          <a:r>
            <a:rPr lang="en-US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rPr>
            <a:t>Skype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Comic Sans MS" pitchFamily="66" charset="0"/>
          </a:endParaRPr>
        </a:p>
      </dgm:t>
    </dgm:pt>
    <dgm:pt modelId="{22BA81CE-AA92-4321-A115-FE22EA056B7D}" type="parTrans" cxnId="{CA535C5E-E9C0-409C-BB59-6E8DD283DD1E}">
      <dgm:prSet/>
      <dgm:spPr/>
      <dgm:t>
        <a:bodyPr/>
        <a:lstStyle/>
        <a:p>
          <a:endParaRPr lang="ru-RU"/>
        </a:p>
      </dgm:t>
    </dgm:pt>
    <dgm:pt modelId="{F536CECB-8D74-46A4-B27A-4065B5CF7511}" type="sibTrans" cxnId="{CA535C5E-E9C0-409C-BB59-6E8DD283DD1E}">
      <dgm:prSet/>
      <dgm:spPr/>
      <dgm:t>
        <a:bodyPr/>
        <a:lstStyle/>
        <a:p>
          <a:endParaRPr lang="ru-RU"/>
        </a:p>
      </dgm:t>
    </dgm:pt>
    <dgm:pt modelId="{A86585F7-741F-4DF9-AFA9-231D3DB5CF81}" type="pres">
      <dgm:prSet presAssocID="{ED70C261-A603-44F9-8DBF-9074C7B1C852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64DA676-B756-4ED0-A81A-11782F49EEDF}" type="pres">
      <dgm:prSet presAssocID="{ED70C261-A603-44F9-8DBF-9074C7B1C852}" presName="matrix" presStyleCnt="0"/>
      <dgm:spPr/>
    </dgm:pt>
    <dgm:pt modelId="{0418FB4F-5B69-410E-A56C-C26B93E6BF4A}" type="pres">
      <dgm:prSet presAssocID="{ED70C261-A603-44F9-8DBF-9074C7B1C852}" presName="tile1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3BEEEAF-C908-40E9-8DCC-EEB3476516AD}" type="pres">
      <dgm:prSet presAssocID="{ED70C261-A603-44F9-8DBF-9074C7B1C85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880AA24-EE3F-4621-A132-A619A7B47F77}" type="pres">
      <dgm:prSet presAssocID="{ED70C261-A603-44F9-8DBF-9074C7B1C852}" presName="tile2" presStyleLbl="nod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4D0E5F0-F6B1-48A1-A5B4-C09884D4B7E7}" type="pres">
      <dgm:prSet presAssocID="{ED70C261-A603-44F9-8DBF-9074C7B1C85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8680B64-6435-40EA-BFD7-32EA9E043EF3}" type="pres">
      <dgm:prSet presAssocID="{ED70C261-A603-44F9-8DBF-9074C7B1C852}" presName="tile3" presStyleLbl="nod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13B0E7B-0D50-4AD6-B9B0-E0000C660648}" type="pres">
      <dgm:prSet presAssocID="{ED70C261-A603-44F9-8DBF-9074C7B1C85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82A75BB-9BC9-4652-9F9D-F8CAE437B6C9}" type="pres">
      <dgm:prSet presAssocID="{ED70C261-A603-44F9-8DBF-9074C7B1C852}" presName="tile4" presStyleLbl="nod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349C481-07B2-43A9-9FDC-7A8C0F89720B}" type="pres">
      <dgm:prSet presAssocID="{ED70C261-A603-44F9-8DBF-9074C7B1C85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93D3E478-D002-4BAD-8B03-7AE890998808}" type="pres">
      <dgm:prSet presAssocID="{ED70C261-A603-44F9-8DBF-9074C7B1C852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289ADC09-E5C4-4A30-B6E5-B8DAB10FF7CE}" type="presOf" srcId="{A5DFF1B9-526A-4344-8E46-AED641E108FE}" destId="{93D3E478-D002-4BAD-8B03-7AE890998808}" srcOrd="0" destOrd="0" presId="urn:microsoft.com/office/officeart/2005/8/layout/matrix1"/>
    <dgm:cxn modelId="{94F7691D-378E-4A9F-933C-BD9532B8266C}" type="presOf" srcId="{ED70C261-A603-44F9-8DBF-9074C7B1C852}" destId="{A86585F7-741F-4DF9-AFA9-231D3DB5CF81}" srcOrd="0" destOrd="0" presId="urn:microsoft.com/office/officeart/2005/8/layout/matrix1"/>
    <dgm:cxn modelId="{CA535C5E-E9C0-409C-BB59-6E8DD283DD1E}" srcId="{ED70C261-A603-44F9-8DBF-9074C7B1C852}" destId="{A5DFF1B9-526A-4344-8E46-AED641E108FE}" srcOrd="0" destOrd="0" parTransId="{22BA81CE-AA92-4321-A115-FE22EA056B7D}" sibTransId="{F536CECB-8D74-46A4-B27A-4065B5CF7511}"/>
    <dgm:cxn modelId="{E9954FF4-D0FC-41C6-B4F1-B4072F033B3E}" type="presParOf" srcId="{A86585F7-741F-4DF9-AFA9-231D3DB5CF81}" destId="{464DA676-B756-4ED0-A81A-11782F49EEDF}" srcOrd="0" destOrd="0" presId="urn:microsoft.com/office/officeart/2005/8/layout/matrix1"/>
    <dgm:cxn modelId="{CE1D9263-0DCB-43C8-A1C3-BBE519C80DBE}" type="presParOf" srcId="{464DA676-B756-4ED0-A81A-11782F49EEDF}" destId="{0418FB4F-5B69-410E-A56C-C26B93E6BF4A}" srcOrd="0" destOrd="0" presId="urn:microsoft.com/office/officeart/2005/8/layout/matrix1"/>
    <dgm:cxn modelId="{3618A65C-B015-4E20-A456-D9E0E498ED0F}" type="presParOf" srcId="{464DA676-B756-4ED0-A81A-11782F49EEDF}" destId="{F3BEEEAF-C908-40E9-8DCC-EEB3476516AD}" srcOrd="1" destOrd="0" presId="urn:microsoft.com/office/officeart/2005/8/layout/matrix1"/>
    <dgm:cxn modelId="{F29E1266-BD7D-4283-BCCF-C78BF1E65AB0}" type="presParOf" srcId="{464DA676-B756-4ED0-A81A-11782F49EEDF}" destId="{0880AA24-EE3F-4621-A132-A619A7B47F77}" srcOrd="2" destOrd="0" presId="urn:microsoft.com/office/officeart/2005/8/layout/matrix1"/>
    <dgm:cxn modelId="{E2B251A5-12B2-40E4-AF99-E526FAA1B0CF}" type="presParOf" srcId="{464DA676-B756-4ED0-A81A-11782F49EEDF}" destId="{C4D0E5F0-F6B1-48A1-A5B4-C09884D4B7E7}" srcOrd="3" destOrd="0" presId="urn:microsoft.com/office/officeart/2005/8/layout/matrix1"/>
    <dgm:cxn modelId="{9740DAC5-F6E5-4BE7-A0BD-98E4BBF20C71}" type="presParOf" srcId="{464DA676-B756-4ED0-A81A-11782F49EEDF}" destId="{08680B64-6435-40EA-BFD7-32EA9E043EF3}" srcOrd="4" destOrd="0" presId="urn:microsoft.com/office/officeart/2005/8/layout/matrix1"/>
    <dgm:cxn modelId="{BEAE3D47-7A03-4AF8-8BF1-86CC8A859580}" type="presParOf" srcId="{464DA676-B756-4ED0-A81A-11782F49EEDF}" destId="{813B0E7B-0D50-4AD6-B9B0-E0000C660648}" srcOrd="5" destOrd="0" presId="urn:microsoft.com/office/officeart/2005/8/layout/matrix1"/>
    <dgm:cxn modelId="{8F567DC5-3692-42C7-BC1D-6578382EE881}" type="presParOf" srcId="{464DA676-B756-4ED0-A81A-11782F49EEDF}" destId="{182A75BB-9BC9-4652-9F9D-F8CAE437B6C9}" srcOrd="6" destOrd="0" presId="urn:microsoft.com/office/officeart/2005/8/layout/matrix1"/>
    <dgm:cxn modelId="{13B37671-B367-4854-BCFC-A165D72324A4}" type="presParOf" srcId="{464DA676-B756-4ED0-A81A-11782F49EEDF}" destId="{2349C481-07B2-43A9-9FDC-7A8C0F89720B}" srcOrd="7" destOrd="0" presId="urn:microsoft.com/office/officeart/2005/8/layout/matrix1"/>
    <dgm:cxn modelId="{555D58C5-DD6D-4181-AF47-1D84430459E7}" type="presParOf" srcId="{A86585F7-741F-4DF9-AFA9-231D3DB5CF81}" destId="{93D3E478-D002-4BAD-8B03-7AE89099880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18FB4F-5B69-410E-A56C-C26B93E6BF4A}">
      <dsp:nvSpPr>
        <dsp:cNvPr id="0" name=""/>
        <dsp:cNvSpPr/>
      </dsp:nvSpPr>
      <dsp:spPr>
        <a:xfrm rot="16200000">
          <a:off x="555636" y="-555636"/>
          <a:ext cx="2424909" cy="3536181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80AA24-EE3F-4621-A132-A619A7B47F77}">
      <dsp:nvSpPr>
        <dsp:cNvPr id="0" name=""/>
        <dsp:cNvSpPr/>
      </dsp:nvSpPr>
      <dsp:spPr>
        <a:xfrm>
          <a:off x="3536181" y="0"/>
          <a:ext cx="3536181" cy="2424909"/>
        </a:xfrm>
        <a:prstGeom prst="round1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680B64-6435-40EA-BFD7-32EA9E043EF3}">
      <dsp:nvSpPr>
        <dsp:cNvPr id="0" name=""/>
        <dsp:cNvSpPr/>
      </dsp:nvSpPr>
      <dsp:spPr>
        <a:xfrm rot="10800000">
          <a:off x="0" y="2424909"/>
          <a:ext cx="3536181" cy="2424909"/>
        </a:xfrm>
        <a:prstGeom prst="round1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82A75BB-9BC9-4652-9F9D-F8CAE437B6C9}">
      <dsp:nvSpPr>
        <dsp:cNvPr id="0" name=""/>
        <dsp:cNvSpPr/>
      </dsp:nvSpPr>
      <dsp:spPr>
        <a:xfrm rot="5400000">
          <a:off x="4091817" y="1869272"/>
          <a:ext cx="2424909" cy="3536181"/>
        </a:xfrm>
        <a:prstGeom prst="round1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3D3E478-D002-4BAD-8B03-7AE890998808}">
      <dsp:nvSpPr>
        <dsp:cNvPr id="0" name=""/>
        <dsp:cNvSpPr/>
      </dsp:nvSpPr>
      <dsp:spPr>
        <a:xfrm>
          <a:off x="2475326" y="1818681"/>
          <a:ext cx="2121708" cy="1212454"/>
        </a:xfrm>
        <a:prstGeom prst="roundRect">
          <a:avLst/>
        </a:prstGeom>
        <a:solidFill>
          <a:srgbClr val="00B0F0"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rPr>
            <a:t>Skype</a:t>
          </a:r>
          <a:endParaRPr lang="ru-RU" sz="45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Comic Sans MS" pitchFamily="66" charset="0"/>
          </a:endParaRPr>
        </a:p>
      </dsp:txBody>
      <dsp:txXfrm>
        <a:off x="2534513" y="1877868"/>
        <a:ext cx="2003334" cy="1094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D4943-EF0A-48B9-ACB8-FFC1EBCBAF39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933E2-33AF-4F40-894D-DE241C99DB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Платформы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8596" y="1714487"/>
            <a:ext cx="8286808" cy="1328023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Существуют версии 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 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для 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Linux, Mac OS X, </a:t>
            </a:r>
            <a:r>
              <a:rPr kumimoji="0" lang="en-US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iOS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 (</a:t>
            </a:r>
            <a:r>
              <a:rPr kumimoji="0" lang="en-US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iPhone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, iPod touch 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и </a:t>
            </a:r>
            <a:r>
              <a:rPr kumimoji="0" lang="en-US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iPad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), Windows (2000, XP, Vista, 7, 8, Windows Mobile, Windows Phone), PSP, </a:t>
            </a:r>
            <a:r>
              <a:rPr kumimoji="0" lang="en-US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Symbian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OS, Java (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мобильных телефонов), </a:t>
            </a:r>
            <a:r>
              <a:rPr kumimoji="0" lang="en-US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Android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.</a:t>
            </a:r>
          </a:p>
        </p:txBody>
      </p:sp>
      <p:pic>
        <p:nvPicPr>
          <p:cNvPr id="20484" name="Picture 4" descr="http://upload.wikimedia.org/wikipedia/commons/thumb/b/b0/NewTux.svg/500px-NewTux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1654980" cy="1985976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0486" name="Picture 6" descr="http://cs.utdallas.edu/amt/images/People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4929198"/>
            <a:ext cx="1838218" cy="1681155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20492" name="Picture 12" descr="http://th107.photobucket.com/albums/m295/gizmo9002/th_Apple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071810"/>
            <a:ext cx="1857388" cy="1857389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  <a:softEdge rad="31750"/>
          </a:effectLst>
        </p:spPr>
      </p:pic>
      <p:pic>
        <p:nvPicPr>
          <p:cNvPr id="20494" name="Picture 14" descr="http://www.lwgame.net/_nw/37/1442216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857760"/>
            <a:ext cx="1785950" cy="1785950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20496" name="Picture 16" descr="http://s02.yapfiles.ru/files/313430/android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3286124"/>
            <a:ext cx="2143140" cy="2143140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Сбои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2877" y="1714488"/>
            <a:ext cx="8358246" cy="919401"/>
          </a:xfrm>
          <a:prstGeom prst="roundRect">
            <a:avLst/>
          </a:prstGeom>
          <a:solidFill>
            <a:srgbClr val="00B0F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16 августа 2007 года сервис </a:t>
            </a:r>
            <a:r>
              <a:rPr lang="ru-RU" sz="2400" dirty="0" err="1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был недоступен по всему миру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2877" y="2928934"/>
            <a:ext cx="8358246" cy="919401"/>
          </a:xfrm>
          <a:prstGeom prst="roundRect">
            <a:avLst/>
          </a:prstGeom>
          <a:solidFill>
            <a:srgbClr val="00B0F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22 и 23 декабря 2010 года сервис </a:t>
            </a:r>
            <a:r>
              <a:rPr lang="ru-RU" sz="2400" dirty="0" err="1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был недоступен огромному количеству пользователей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877" y="4143380"/>
            <a:ext cx="8358246" cy="1328023"/>
          </a:xfrm>
          <a:prstGeom prst="roundRect">
            <a:avLst/>
          </a:prstGeom>
          <a:solidFill>
            <a:srgbClr val="00B0F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3 июня 2011 года произошёл первый случай взлома протокола </a:t>
            </a:r>
            <a:r>
              <a:rPr lang="ru-RU" sz="2400" dirty="0" err="1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с утечкой исходного кода в Интернет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877" y="5715016"/>
            <a:ext cx="8358246" cy="510778"/>
          </a:xfrm>
          <a:prstGeom prst="roundRect">
            <a:avLst/>
          </a:prstGeom>
          <a:solidFill>
            <a:srgbClr val="00B0F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n-US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7 июня 2011 года — сбой </a:t>
            </a:r>
            <a:r>
              <a:rPr lang="ru-RU" sz="2400" dirty="0" err="1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по всему миру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214290"/>
            <a:ext cx="7358114" cy="1191816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 настоящее время в </a:t>
            </a: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r>
              <a:rPr lang="ru-RU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более 663 миллионов пользователей.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1285852" y="1714488"/>
          <a:ext cx="7072362" cy="4849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D3E478-D002-4BAD-8B03-7AE8909988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>
                                            <p:graphicEl>
                                              <a:dgm id="{93D3E478-D002-4BAD-8B03-7AE8909988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18FB4F-5B69-410E-A56C-C26B93E6B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0418FB4F-5B69-410E-A56C-C26B93E6B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80AA24-EE3F-4621-A132-A619A7B47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dgm id="{0880AA24-EE3F-4621-A132-A619A7B47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680B64-6435-40EA-BFD7-32EA9E043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6">
                                            <p:graphicEl>
                                              <a:dgm id="{08680B64-6435-40EA-BFD7-32EA9E043E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82A75BB-9BC9-4652-9F9D-F8CAE437B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182A75BB-9BC9-4652-9F9D-F8CAE437B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6" grpId="0" uiExpand="1">
        <p:bldSub>
          <a:bldDgm bld="lvlAtOnc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357430"/>
            <a:ext cx="9144000" cy="1938992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Спасибо </a:t>
            </a:r>
          </a:p>
          <a:p>
            <a:pPr algn="ctr"/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 внимание!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235743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4286256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60555" y="214290"/>
            <a:ext cx="5022890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Цель урока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8596" y="1772816"/>
            <a:ext cx="8286808" cy="510778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Ознакомить учеников с программой </a:t>
            </a:r>
            <a:r>
              <a:rPr kumimoji="0" lang="en-US" sz="24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endParaRPr kumimoji="0" lang="ru-RU" sz="4800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51720" y="2852936"/>
            <a:ext cx="5022890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Задачи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7544" y="4437112"/>
            <a:ext cx="8286808" cy="510778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Дать определение понятию </a:t>
            </a:r>
            <a:r>
              <a:rPr lang="en-US" sz="2400" b="1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endParaRPr kumimoji="0" lang="ru-RU" sz="4800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67544" y="5157192"/>
            <a:ext cx="8286808" cy="510778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Узнать историю программы</a:t>
            </a:r>
            <a:endParaRPr kumimoji="0" lang="ru-RU" sz="4800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7544" y="5877272"/>
            <a:ext cx="8286808" cy="510778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Определить функции программы</a:t>
            </a:r>
            <a:endParaRPr kumimoji="0" lang="ru-RU" sz="4800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2357422" y="214290"/>
            <a:ext cx="4429156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</a:t>
            </a:r>
            <a:endParaRPr lang="ru-RU" sz="66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1857364"/>
            <a:ext cx="8286808" cy="2553891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sz="20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 — бесплатное </a:t>
            </a:r>
            <a:r>
              <a:rPr kumimoji="0" lang="ru-RU" sz="20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проприетарное</a:t>
            </a:r>
            <a:r>
              <a:rPr kumimoji="0" lang="ru-RU" sz="20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программное обеспечение с закрытым кодом, обеспечивающее шифрованную голосовую</a:t>
            </a:r>
            <a:r>
              <a:rPr kumimoji="0" lang="ru-RU" sz="2000" b="1" i="0" strike="noStrike" normalizeH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sz="20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связь и видеосвязь через Интернет между компьютерами (</a:t>
            </a:r>
            <a:r>
              <a:rPr kumimoji="0" lang="ru-RU" sz="20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VoIP</a:t>
            </a:r>
            <a:r>
              <a:rPr kumimoji="0" lang="ru-RU" sz="20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), используя технологии </a:t>
            </a:r>
            <a:r>
              <a:rPr kumimoji="0" lang="ru-RU" sz="20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пиринговых</a:t>
            </a:r>
            <a:r>
              <a:rPr kumimoji="0" lang="ru-RU" sz="20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сетей, а также платные услуги для звонков на мобильные и стационарные телефоны.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endParaRPr kumimoji="0" lang="ru-RU" sz="4800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33" name="Picture 9" descr="http://img.donanimhaber.com/images/haber/22724/skyp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6017" y="4714884"/>
            <a:ext cx="4071966" cy="1791365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0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linzik.com/uploads/posts/pics/Skype_peremestitsya_v_obla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910" y="3714752"/>
            <a:ext cx="4840180" cy="2815372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2357422" y="214290"/>
            <a:ext cx="4429156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История</a:t>
            </a: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28596" y="1785926"/>
            <a:ext cx="8286808" cy="1634490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Компания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Technologies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была основана в 2003 году шведом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Никласом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Зеннстремом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и датчанином Янусом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Фриисом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. В создании программы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Скайп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участвовали эстонские программисты Ахти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Хейнла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,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Прийт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Казесалу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 и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Яан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Таллинн, создавшие ранее программу для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файлообмена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 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KaZaA</a:t>
            </a:r>
            <a:endParaRPr kumimoji="0" lang="ru-RU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Технология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8596" y="1714488"/>
            <a:ext cx="8286808" cy="2247424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В отличие от многих других программ IP-телефонии, для передачи данных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использует P2P-архитектуру. Каталог пользователей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распределён по компьютерам пользователей сети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, что позволяет сети легко масштабироваться до очень больших размеров (в данный момент более 100 миллионов пользователей, 15—25 миллионов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онлайн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) без дорогой инфраструктуры централизованных серверов.</a:t>
            </a:r>
          </a:p>
        </p:txBody>
      </p:sp>
      <p:pic>
        <p:nvPicPr>
          <p:cNvPr id="17410" name="Picture 2" descr="http://image.zn.ua/media/images/original/Jan2011/233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9338" y="4143380"/>
            <a:ext cx="4265325" cy="2499214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500298" y="3714752"/>
            <a:ext cx="4143404" cy="3143248"/>
            <a:chOff x="2071670" y="3118166"/>
            <a:chExt cx="4357718" cy="3739834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8" name="Полилиния 7"/>
            <p:cNvSpPr/>
            <p:nvPr/>
          </p:nvSpPr>
          <p:spPr>
            <a:xfrm>
              <a:off x="2143108" y="3571876"/>
              <a:ext cx="2926080" cy="703385"/>
            </a:xfrm>
            <a:custGeom>
              <a:avLst/>
              <a:gdLst>
                <a:gd name="connsiteX0" fmla="*/ 0 w 2926080"/>
                <a:gd name="connsiteY0" fmla="*/ 267286 h 703385"/>
                <a:gd name="connsiteX1" fmla="*/ 28136 w 2926080"/>
                <a:gd name="connsiteY1" fmla="*/ 703385 h 703385"/>
                <a:gd name="connsiteX2" fmla="*/ 2926080 w 2926080"/>
                <a:gd name="connsiteY2" fmla="*/ 407963 h 703385"/>
                <a:gd name="connsiteX3" fmla="*/ 2897945 w 2926080"/>
                <a:gd name="connsiteY3" fmla="*/ 0 h 703385"/>
                <a:gd name="connsiteX4" fmla="*/ 0 w 2926080"/>
                <a:gd name="connsiteY4" fmla="*/ 267286 h 70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6080" h="703385">
                  <a:moveTo>
                    <a:pt x="0" y="267286"/>
                  </a:moveTo>
                  <a:lnTo>
                    <a:pt x="28136" y="703385"/>
                  </a:lnTo>
                  <a:lnTo>
                    <a:pt x="2926080" y="407963"/>
                  </a:lnTo>
                  <a:lnTo>
                    <a:pt x="2897945" y="0"/>
                  </a:lnTo>
                  <a:lnTo>
                    <a:pt x="0" y="267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578" name="Picture 2" descr="http://images.derstandard.at/2010/01/06/126222050913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3118166"/>
              <a:ext cx="4357718" cy="3739834"/>
            </a:xfrm>
            <a:prstGeom prst="rect">
              <a:avLst/>
            </a:prstGeom>
            <a:noFill/>
          </p:spPr>
        </p:pic>
      </p:grpSp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Технология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8596" y="1714488"/>
            <a:ext cx="8286808" cy="1940957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Единственным центральным элементом для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является сервер идентификации, на котором хранятся учётные записи пользователей и резервные копии их списков контактов. Центральный сервер нужен только для установки связи. После того как связь установлена, компьютеры пересылают голосовые данные напрямую друг другу или через Skype-посредни</a:t>
            </a:r>
            <a:r>
              <a:rPr lang="ru-RU" b="1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к.</a:t>
            </a:r>
            <a:endParaRPr kumimoji="0" lang="ru-RU" b="1" i="0" strike="noStrike" normalizeH="0" baseline="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Чат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85720" y="1857364"/>
            <a:ext cx="4643470" cy="4460796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Skype-чат позволяет устраивать групповые чаты, посылать смайлики, хранить историю. Также предоставляются обычные для IM-чатов возможности — профили пользователя, индикаторы состояния (статус) и так далее. Кроме того, </a:t>
            </a:r>
            <a:r>
              <a:rPr kumimoji="0" lang="ru-RU" sz="16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sz="16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предоставляет возможность обмена файлами без ограничения размера и со стандартными опциями временной остановки пересылки и автоматического возобновления при подключении после потери связи или выключения программы </a:t>
            </a:r>
            <a:r>
              <a:rPr kumimoji="0" lang="ru-RU" sz="1600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sz="1600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до конца передачи файла.</a:t>
            </a:r>
          </a:p>
        </p:txBody>
      </p:sp>
      <p:pic>
        <p:nvPicPr>
          <p:cNvPr id="18434" name="Picture 2" descr="http://shareme.com/images/large/Chat_Translator_for_Skype-164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857364"/>
            <a:ext cx="3357586" cy="4552517"/>
          </a:xfrm>
          <a:prstGeom prst="round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Трафик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28596" y="1714488"/>
            <a:ext cx="8286808" cy="1328023"/>
          </a:xfrm>
          <a:prstGeom prst="roundRect">
            <a:avLst/>
          </a:prstGeom>
          <a:solidFill>
            <a:srgbClr val="00B0F0">
              <a:alpha val="45000"/>
            </a:srgb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Размер трафика, потребляемого </a:t>
            </a:r>
            <a:r>
              <a:rPr kumimoji="0" lang="ru-RU" b="1" i="0" strike="noStrike" normalizeH="0" baseline="0" dirty="0" err="1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Skype</a:t>
            </a:r>
            <a:r>
              <a:rPr kumimoji="0" lang="ru-RU" b="1" i="0" strike="noStrike" normalizeH="0" baseline="0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 при разговоре, может варьироваться, в зависимости от некоторых факторов, таких, как скорость подключения к сети Интернет (и вызывающего и вызываемого), а также от насыщенности самого разговора.</a:t>
            </a:r>
          </a:p>
        </p:txBody>
      </p:sp>
      <p:pic>
        <p:nvPicPr>
          <p:cNvPr id="19458" name="Picture 2" descr="http://itc.ua/wp-content/uploads/2013/02/ILD_vs_Skype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761" y="3214686"/>
            <a:ext cx="5786478" cy="3382864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214290"/>
            <a:ext cx="5429288" cy="1225868"/>
          </a:xfrm>
          <a:prstGeom prst="round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Услуги</a:t>
            </a: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285720" y="1785926"/>
            <a:ext cx="3714776" cy="1084421"/>
          </a:xfrm>
          <a:prstGeom prst="downArrowCallout">
            <a:avLst/>
          </a:prstGeom>
          <a:solidFill>
            <a:srgbClr val="00B05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Бесплатные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072066" y="1785926"/>
            <a:ext cx="3714776" cy="1084421"/>
          </a:xfrm>
          <a:prstGeom prst="downArrowCallout">
            <a:avLst/>
          </a:prstGeom>
          <a:solidFill>
            <a:srgbClr val="FF000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Платные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071810"/>
            <a:ext cx="3929090" cy="646986"/>
          </a:xfrm>
          <a:prstGeom prst="roundRect">
            <a:avLst/>
          </a:prstGeom>
          <a:solidFill>
            <a:srgbClr val="92D05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err="1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SkypeCast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857628"/>
            <a:ext cx="3929090" cy="646986"/>
          </a:xfrm>
          <a:prstGeom prst="roundRect">
            <a:avLst/>
          </a:prstGeom>
          <a:solidFill>
            <a:srgbClr val="92D05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Skype Voicemail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4643446"/>
            <a:ext cx="3929090" cy="646986"/>
          </a:xfrm>
          <a:prstGeom prst="roundRect">
            <a:avLst/>
          </a:prstGeom>
          <a:solidFill>
            <a:srgbClr val="92D05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Skype Me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28" y="3071810"/>
            <a:ext cx="3929090" cy="646986"/>
          </a:xfrm>
          <a:prstGeom prst="roundRect">
            <a:avLst/>
          </a:prstGeom>
          <a:solidFill>
            <a:srgbClr val="C0000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Comic Sans MS" pitchFamily="66" charset="0"/>
              <a:buChar char="x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err="1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SkypeOut</a:t>
            </a: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 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5429264"/>
            <a:ext cx="3929090" cy="578882"/>
          </a:xfrm>
          <a:prstGeom prst="roundRect">
            <a:avLst/>
          </a:prstGeom>
          <a:solidFill>
            <a:srgbClr val="C0000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Comic Sans MS" pitchFamily="66" charset="0"/>
              <a:buChar char="x"/>
            </a:pPr>
            <a:r>
              <a:rPr lang="en-US" sz="24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Номер </a:t>
            </a:r>
            <a:r>
              <a:rPr lang="en-US" sz="28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 To Go</a:t>
            </a:r>
            <a:endParaRPr lang="ru-RU" sz="24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628" y="3857628"/>
            <a:ext cx="3929090" cy="646986"/>
          </a:xfrm>
          <a:prstGeom prst="roundRect">
            <a:avLst/>
          </a:prstGeom>
          <a:solidFill>
            <a:srgbClr val="C0000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Comic Sans MS" pitchFamily="66" charset="0"/>
              <a:buChar char="x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err="1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SkypeIn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28" y="4643446"/>
            <a:ext cx="3929090" cy="646986"/>
          </a:xfrm>
          <a:prstGeom prst="roundRect">
            <a:avLst/>
          </a:prstGeom>
          <a:solidFill>
            <a:srgbClr val="C00000">
              <a:alpha val="45000"/>
            </a:srgb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buFont typeface="Comic Sans MS" pitchFamily="66" charset="0"/>
              <a:buChar char="x"/>
            </a:pP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Отправка </a:t>
            </a:r>
            <a:r>
              <a:rPr lang="en-US" sz="3200" dirty="0">
                <a:ln w="18415" cmpd="sng">
                  <a:solidFill>
                    <a:srgbClr val="00B0F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SMS</a:t>
            </a:r>
            <a:endParaRPr lang="ru-RU" sz="3200" dirty="0">
              <a:ln w="18415" cmpd="sng">
                <a:solidFill>
                  <a:srgbClr val="00B0F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129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Comic Sans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</dc:creator>
  <cp:lastModifiedBy>Никита левковский</cp:lastModifiedBy>
  <cp:revision>19</cp:revision>
  <dcterms:created xsi:type="dcterms:W3CDTF">2013-04-25T09:05:12Z</dcterms:created>
  <dcterms:modified xsi:type="dcterms:W3CDTF">2017-04-11T03:15:57Z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1608574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